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953" r:id="rId2"/>
    <p:sldId id="3955" r:id="rId3"/>
    <p:sldId id="3957" r:id="rId4"/>
    <p:sldId id="3956" r:id="rId5"/>
  </p:sldIdLst>
  <p:sldSz cx="9144000" cy="5143500" type="screen16x9"/>
  <p:notesSz cx="6858000" cy="9144000"/>
  <p:custDataLst>
    <p:tags r:id="rId8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D49"/>
    <a:srgbClr val="C80D1F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6196" autoAdjust="0"/>
  </p:normalViewPr>
  <p:slideViewPr>
    <p:cSldViewPr snapToGrid="0">
      <p:cViewPr varScale="1">
        <p:scale>
          <a:sx n="132" d="100"/>
          <a:sy n="132" d="100"/>
        </p:scale>
        <p:origin x="33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2023/2/22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85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6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4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jp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612839" y="322579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超强降噪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367339" y="1230395"/>
            <a:ext cx="2530594" cy="15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通话清晰准确、人声高度还原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>
            <a:extLst>
              <a:ext uri="{FF2B5EF4-FFF2-40B4-BE49-F238E27FC236}">
                <a16:creationId xmlns:a16="http://schemas.microsoft.com/office/drawing/2014/main" id="{2DC6E073-CC8C-CAE2-B9C0-4102C001A56F}"/>
              </a:ext>
            </a:extLst>
          </p:cNvPr>
          <p:cNvSpPr/>
          <p:nvPr/>
        </p:nvSpPr>
        <p:spPr bwMode="auto">
          <a:xfrm>
            <a:off x="5543009" y="1235834"/>
            <a:ext cx="3052859" cy="140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4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588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588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488" lvl="1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办公室、家庭、呼叫中心、机场、餐厅、地铁、驾驶舱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0411B41-FD05-E70B-FECC-787FC6EF4FAA}"/>
              </a:ext>
            </a:extLst>
          </p:cNvPr>
          <p:cNvGrpSpPr/>
          <p:nvPr/>
        </p:nvGrpSpPr>
        <p:grpSpPr>
          <a:xfrm>
            <a:off x="541822" y="2677197"/>
            <a:ext cx="2091532" cy="1860944"/>
            <a:chOff x="5025529" y="2115553"/>
            <a:chExt cx="2937332" cy="25490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73DAB8-402F-24F1-0BAE-42B81295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391" y="2115553"/>
              <a:ext cx="2928470" cy="2549092"/>
            </a:xfrm>
            <a:prstGeom prst="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087FB43-48D3-5E46-431D-56C8758348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5293674" y="4079394"/>
              <a:ext cx="217224" cy="234206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E8029E0-3FDF-1451-62DB-F985A4BAD8E6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6769497" y="3288114"/>
              <a:ext cx="76275" cy="338838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302FC9-2DFE-A39E-FA7B-8FF1F98279F0}"/>
                </a:ext>
              </a:extLst>
            </p:cNvPr>
            <p:cNvSpPr txBox="1"/>
            <p:nvPr/>
          </p:nvSpPr>
          <p:spPr>
            <a:xfrm>
              <a:off x="6267244" y="2940304"/>
              <a:ext cx="1004506" cy="347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降噪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</a:t>
              </a:r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BAC2D3-6BBF-22DA-E79D-FF5441CA80DF}"/>
                </a:ext>
              </a:extLst>
            </p:cNvPr>
            <p:cNvSpPr txBox="1"/>
            <p:nvPr/>
          </p:nvSpPr>
          <p:spPr>
            <a:xfrm>
              <a:off x="5025529" y="3742124"/>
              <a:ext cx="970737" cy="337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拾音</a:t>
              </a:r>
              <a:r>
                <a:rPr lang="en-US" altLang="zh-CN" sz="1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</a:t>
              </a:r>
              <a:endParaRPr lang="zh-CN" altLang="en-US" sz="1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ïṣlidè">
            <a:extLst>
              <a:ext uri="{FF2B5EF4-FFF2-40B4-BE49-F238E27FC236}">
                <a16:creationId xmlns:a16="http://schemas.microsoft.com/office/drawing/2014/main" id="{E29F4264-56DD-D89B-C3C8-D8BD09216CE6}"/>
              </a:ext>
            </a:extLst>
          </p:cNvPr>
          <p:cNvSpPr/>
          <p:nvPr/>
        </p:nvSpPr>
        <p:spPr bwMode="auto">
          <a:xfrm>
            <a:off x="3057470" y="1242382"/>
            <a:ext cx="2207585" cy="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>
            <a:extLst>
              <a:ext uri="{FF2B5EF4-FFF2-40B4-BE49-F238E27FC236}">
                <a16:creationId xmlns:a16="http://schemas.microsoft.com/office/drawing/2014/main" id="{55975248-77AE-7BE6-844C-9D01C44598E3}"/>
              </a:ext>
            </a:extLst>
          </p:cNvPr>
          <p:cNvSpPr/>
          <p:nvPr/>
        </p:nvSpPr>
        <p:spPr bwMode="auto">
          <a:xfrm>
            <a:off x="3024544" y="2161332"/>
            <a:ext cx="2275260" cy="105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4312" indent="-128588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90204" pitchFamily="34" charset="0"/>
              <a:buChar char="•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EF8FCE-F73A-23D2-686E-41DA26FB99BC}"/>
              </a:ext>
            </a:extLst>
          </p:cNvPr>
          <p:cNvGrpSpPr/>
          <p:nvPr/>
        </p:nvGrpSpPr>
        <p:grpSpPr>
          <a:xfrm>
            <a:off x="5635904" y="2557118"/>
            <a:ext cx="2867067" cy="2101102"/>
            <a:chOff x="2210443" y="2598884"/>
            <a:chExt cx="3129653" cy="22935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C0BDE8-D74B-7FE4-E896-03419E8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0443" y="3605620"/>
              <a:ext cx="3129653" cy="1286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3868FD-8BFA-290B-F4A7-B202FBBE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4657" y="2598884"/>
              <a:ext cx="3115439" cy="100673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5A9D5C5-2BEB-0700-6397-3563CC8B3C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95" y="3342652"/>
            <a:ext cx="2018933" cy="10025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9DD192-44B3-6F4C-CB73-F713D4209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ïṣlidè">
            <a:extLst>
              <a:ext uri="{FF2B5EF4-FFF2-40B4-BE49-F238E27FC236}">
                <a16:creationId xmlns:a16="http://schemas.microsoft.com/office/drawing/2014/main" id="{45B7F5B7-3352-D88A-0CB4-E528BAD58A0B}"/>
              </a:ext>
            </a:extLst>
          </p:cNvPr>
          <p:cNvSpPr/>
          <p:nvPr/>
        </p:nvSpPr>
        <p:spPr bwMode="auto">
          <a:xfrm>
            <a:off x="3057469" y="4284028"/>
            <a:ext cx="2202052" cy="3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（该图片是否使用请</a:t>
            </a:r>
            <a:r>
              <a:rPr lang="en-US" altLang="zh-CN" sz="900" dirty="0" err="1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NewLine</a:t>
            </a: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团队决定）</a:t>
            </a:r>
            <a:endParaRPr lang="en-US" altLang="zh-CN" sz="900" dirty="0">
              <a:solidFill>
                <a:srgbClr val="FF0000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1D85118E-5EAD-CDA2-F964-E2027E00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153BB7DC-E132-E9E3-B686-D632EFCA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6EE977D7-580E-5A65-BBAE-29FC54C1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0A79CD-170A-0B79-637A-59302C7716D5}"/>
              </a:ext>
            </a:extLst>
          </p:cNvPr>
          <p:cNvGrpSpPr/>
          <p:nvPr/>
        </p:nvGrpSpPr>
        <p:grpSpPr>
          <a:xfrm>
            <a:off x="6948776" y="1063676"/>
            <a:ext cx="1624359" cy="805557"/>
            <a:chOff x="2261833" y="1158131"/>
            <a:chExt cx="1631108" cy="752516"/>
          </a:xfrm>
        </p:grpSpPr>
        <p:sp>
          <p:nvSpPr>
            <p:cNvPr id="8" name="visualization-of-data_30567">
              <a:extLst>
                <a:ext uri="{FF2B5EF4-FFF2-40B4-BE49-F238E27FC236}">
                  <a16:creationId xmlns:a16="http://schemas.microsoft.com/office/drawing/2014/main" id="{04C418A6-004A-8F92-999B-CD272CBE8782}"/>
                </a:ext>
              </a:extLst>
            </p:cNvPr>
            <p:cNvSpPr/>
            <p:nvPr/>
          </p:nvSpPr>
          <p:spPr>
            <a:xfrm rot="10800000">
              <a:off x="2261833" y="1337623"/>
              <a:ext cx="253496" cy="333374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C2C878A-A3CD-153F-2356-A0B5F4500698}"/>
                </a:ext>
              </a:extLst>
            </p:cNvPr>
            <p:cNvSpPr/>
            <p:nvPr/>
          </p:nvSpPr>
          <p:spPr>
            <a:xfrm>
              <a:off x="2680566" y="1158131"/>
              <a:ext cx="1212375" cy="304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 关闭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692F0B4-12A1-F2ED-C1E7-423AB03FC831}"/>
                </a:ext>
              </a:extLst>
            </p:cNvPr>
            <p:cNvSpPr/>
            <p:nvPr/>
          </p:nvSpPr>
          <p:spPr>
            <a:xfrm>
              <a:off x="2680565" y="1607805"/>
              <a:ext cx="1212375" cy="3028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</a:t>
              </a:r>
              <a:r>
                <a:rPr lang="en-US" altLang="zh-CN" sz="900" b="1" dirty="0"/>
                <a:t> </a:t>
              </a:r>
              <a:r>
                <a:rPr lang="zh-CN" altLang="en-US" sz="900" b="1" dirty="0"/>
                <a:t>打开</a:t>
              </a:r>
            </a:p>
          </p:txBody>
        </p:sp>
      </p:grpSp>
      <p:pic>
        <p:nvPicPr>
          <p:cNvPr id="12" name="处理前信号1">
            <a:hlinkClick r:id="" action="ppaction://media"/>
            <a:extLst>
              <a:ext uri="{FF2B5EF4-FFF2-40B4-BE49-F238E27FC236}">
                <a16:creationId xmlns:a16="http://schemas.microsoft.com/office/drawing/2014/main" id="{7FE07319-A7FC-6BD7-D1A5-9C1347BDA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2373" y="1095083"/>
            <a:ext cx="282977" cy="282977"/>
          </a:xfrm>
          <a:prstGeom prst="rect">
            <a:avLst/>
          </a:prstGeom>
        </p:spPr>
      </p:pic>
      <p:pic>
        <p:nvPicPr>
          <p:cNvPr id="14" name="处理后信号">
            <a:hlinkClick r:id="" action="ppaction://media"/>
            <a:extLst>
              <a:ext uri="{FF2B5EF4-FFF2-40B4-BE49-F238E27FC236}">
                <a16:creationId xmlns:a16="http://schemas.microsoft.com/office/drawing/2014/main" id="{BF6B28F7-EF85-E5CC-A2FA-7096641A0A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32374" y="1553129"/>
            <a:ext cx="282976" cy="2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0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313C21-A4BF-55E6-6B5F-AB51B869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3" y="2783839"/>
            <a:ext cx="2849554" cy="236250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36366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九音科技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536366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1700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700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100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FDB74-E616-5B58-38B3-F310B375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BF84E-7050-72C5-BE8C-75264A8F1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F18FBBE4-0B48-474F-062A-B344CBF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86E68445-5EAA-3B51-0DCD-A4F62A51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16539230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8C0A51-F203-8096-3AD7-4BD129C0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FBC01-AC05-A706-1726-A4D7767C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3D3B5-4D7C-A9B1-92B6-6C61B392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029F09-8DA7-0079-57BB-35BEE749738A}"/>
              </a:ext>
            </a:extLst>
          </p:cNvPr>
          <p:cNvSpPr txBox="1"/>
          <p:nvPr/>
        </p:nvSpPr>
        <p:spPr>
          <a:xfrm>
            <a:off x="540161" y="2073768"/>
            <a:ext cx="403183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ym typeface="Helvetica Neue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80856097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60620" y="318283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封装信息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052305" y="1001769"/>
            <a:ext cx="4707724" cy="37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b="1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，单电源供电，有效减少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Bom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成本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lvl="1" indent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24M/26M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两种晶振规格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lvl="1" indent="0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高性能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32bit HiFi3 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内核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 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立体声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位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ADC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DAC</a:t>
            </a: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支持采样率：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8k, 16k, 32k, 48k, 96k, 192k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多达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个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DMIC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输入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支持本地音频运算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: AGC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DRC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Mixer</a:t>
            </a:r>
          </a:p>
          <a:p>
            <a:pPr marL="457188" lvl="1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独立声道增益控制：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914377" lvl="2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模拟增益（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12dB~-19dB, 1dB Step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914377" lvl="2" indent="0" algn="just">
              <a:lnSpc>
                <a:spcPts val="16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数字增益（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64dB~-64dB, 1dB Step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r>
              <a:rPr lang="en-US" altLang="zh-CN" sz="1200" b="1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</a:p>
          <a:p>
            <a:pPr lvl="1" indent="0"/>
            <a:r>
              <a:rPr lang="zh-CN" altLang="en-US" sz="100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支持多通道输入输出</a:t>
            </a: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支持采样率：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44.1kHz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48kHz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88.2kHz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96kHz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176.4kHz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lvl="1" indent="0"/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16 bit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24 bit</a:t>
            </a:r>
          </a:p>
          <a:p>
            <a:pPr lvl="1" indent="0"/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DFU</a:t>
            </a:r>
            <a:r>
              <a:rPr lang="zh-CN" altLang="en-US" sz="10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1000" b="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/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兼容系统：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Windows、MacOS、PadOS</a:t>
            </a:r>
            <a:r>
              <a:rPr lang="zh-CN" altLang="en-US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Ubuntu、Android</a:t>
            </a:r>
          </a:p>
          <a:p>
            <a:pPr lvl="1" indent="0"/>
            <a:r>
              <a:rPr lang="zh-CN" altLang="en-US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客户自定义：</a:t>
            </a:r>
            <a:r>
              <a:rPr lang="en-US" altLang="zh-CN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PID/VID/</a:t>
            </a:r>
            <a:r>
              <a:rPr lang="zh-CN" altLang="en-US" sz="10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厂商信息</a:t>
            </a:r>
            <a:endParaRPr lang="en-US" altLang="zh-CN" sz="1000" b="0" i="0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2F0451-9E84-500F-4EB4-3174858FB245}"/>
              </a:ext>
            </a:extLst>
          </p:cNvPr>
          <p:cNvSpPr txBox="1"/>
          <p:nvPr/>
        </p:nvSpPr>
        <p:spPr>
          <a:xfrm>
            <a:off x="256559" y="1015224"/>
            <a:ext cx="4031839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SNC86xx: BGA80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100" dirty="0"/>
              <a:t>E: 6.2mm; </a:t>
            </a:r>
            <a:r>
              <a:rPr lang="en-US" altLang="zh-CN" sz="1100" dirty="0">
                <a:sym typeface="Helvetica Neue"/>
              </a:rPr>
              <a:t>D: 4.5mm; </a:t>
            </a:r>
            <a:r>
              <a:rPr lang="en-US" altLang="zh-CN" sz="1100" dirty="0"/>
              <a:t>e: 0.4mm; e1:</a:t>
            </a:r>
            <a:r>
              <a:rPr lang="zh-CN" altLang="en-US" sz="1100" dirty="0"/>
              <a:t> </a:t>
            </a:r>
            <a:r>
              <a:rPr lang="en-US" altLang="zh-CN" sz="1100" dirty="0"/>
              <a:t>0.5mm </a:t>
            </a:r>
            <a:endParaRPr lang="en-US" altLang="zh-CN" sz="1100" dirty="0">
              <a:sym typeface="Helvetica Neu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7FBB63-90FF-6853-E05F-01F4DBCC4A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817932"/>
            <a:ext cx="3240415" cy="164891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FB3AB3-A246-08CC-675A-DBAFF6EC4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EE958B-5AFD-12D6-7895-E58F7428C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0" y="1566727"/>
            <a:ext cx="3499302" cy="1224756"/>
          </a:xfrm>
          <a:prstGeom prst="rect">
            <a:avLst/>
          </a:prstGeom>
        </p:spPr>
      </p:pic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7476AFCD-6AC2-3829-CF8D-3DA9C27E40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8FDA7802-7E74-4192-6E66-70FD95C6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2BB5DC86-9F59-DC47-CF65-180DD6C55A62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r" defTabSz="685754" rtl="0" eaLnBrk="1" fontAlgn="auto" hangingPunct="1">
              <a:spcBef>
                <a:spcPts val="0"/>
              </a:spcBef>
              <a:spcAft>
                <a:spcPts val="0"/>
              </a:spcAft>
              <a:defRPr sz="900" kern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341313" indent="1158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2pPr>
            <a:lvl3pPr marL="684213" indent="2301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3pPr>
            <a:lvl4pPr marL="1027113" indent="3444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4pPr>
            <a:lvl5pPr marL="1370013" indent="458788" algn="l" defTabSz="684213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defRPr>
            </a:lvl9pPr>
          </a:lstStyle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29219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Office 主题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7024</TotalTime>
  <Words>495</Words>
  <Application>Microsoft Office PowerPoint</Application>
  <PresentationFormat>全屏显示(16:9)</PresentationFormat>
  <Paragraphs>74</Paragraphs>
  <Slides>4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Helvetica Neue</vt:lpstr>
      <vt:lpstr>Times New Roman Regular</vt:lpstr>
      <vt:lpstr>华文细黑</vt:lpstr>
      <vt:lpstr>微软雅黑</vt:lpstr>
      <vt:lpstr>Abadi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978</cp:revision>
  <dcterms:created xsi:type="dcterms:W3CDTF">2015-04-07T15:42:54Z</dcterms:created>
  <dcterms:modified xsi:type="dcterms:W3CDTF">2023-02-22T09:02:22Z</dcterms:modified>
</cp:coreProperties>
</file>